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590" r:id="rId2"/>
    <p:sldId id="650" r:id="rId3"/>
    <p:sldId id="671" r:id="rId4"/>
    <p:sldId id="754" r:id="rId5"/>
    <p:sldId id="735" r:id="rId6"/>
    <p:sldId id="716" r:id="rId7"/>
    <p:sldId id="717" r:id="rId8"/>
    <p:sldId id="718" r:id="rId9"/>
    <p:sldId id="719" r:id="rId10"/>
    <p:sldId id="720" r:id="rId11"/>
    <p:sldId id="721" r:id="rId12"/>
    <p:sldId id="722" r:id="rId13"/>
    <p:sldId id="723" r:id="rId14"/>
    <p:sldId id="715" r:id="rId15"/>
    <p:sldId id="685" r:id="rId16"/>
    <p:sldId id="686" r:id="rId17"/>
    <p:sldId id="687" r:id="rId18"/>
    <p:sldId id="688" r:id="rId19"/>
    <p:sldId id="689" r:id="rId20"/>
    <p:sldId id="690" r:id="rId21"/>
    <p:sldId id="755" r:id="rId22"/>
    <p:sldId id="756" r:id="rId23"/>
    <p:sldId id="757" r:id="rId24"/>
    <p:sldId id="779" r:id="rId25"/>
    <p:sldId id="778" r:id="rId26"/>
    <p:sldId id="777" r:id="rId27"/>
    <p:sldId id="776" r:id="rId28"/>
    <p:sldId id="758" r:id="rId29"/>
    <p:sldId id="759" r:id="rId30"/>
    <p:sldId id="760" r:id="rId31"/>
    <p:sldId id="780" r:id="rId32"/>
    <p:sldId id="781" r:id="rId33"/>
    <p:sldId id="782" r:id="rId34"/>
    <p:sldId id="790" r:id="rId35"/>
    <p:sldId id="791" r:id="rId36"/>
    <p:sldId id="792" r:id="rId37"/>
    <p:sldId id="793" r:id="rId38"/>
    <p:sldId id="794" r:id="rId39"/>
    <p:sldId id="795" r:id="rId40"/>
    <p:sldId id="796" r:id="rId41"/>
    <p:sldId id="797" r:id="rId42"/>
    <p:sldId id="798" r:id="rId43"/>
    <p:sldId id="799" r:id="rId44"/>
    <p:sldId id="800" r:id="rId45"/>
    <p:sldId id="801" r:id="rId46"/>
    <p:sldId id="802" r:id="rId47"/>
    <p:sldId id="803" r:id="rId48"/>
    <p:sldId id="804" r:id="rId49"/>
    <p:sldId id="821" r:id="rId50"/>
    <p:sldId id="805" r:id="rId51"/>
    <p:sldId id="806" r:id="rId52"/>
    <p:sldId id="807" r:id="rId53"/>
    <p:sldId id="808" r:id="rId54"/>
    <p:sldId id="809" r:id="rId55"/>
    <p:sldId id="810" r:id="rId56"/>
    <p:sldId id="811" r:id="rId57"/>
    <p:sldId id="812" r:id="rId58"/>
    <p:sldId id="813" r:id="rId59"/>
    <p:sldId id="814" r:id="rId60"/>
    <p:sldId id="815" r:id="rId61"/>
    <p:sldId id="816" r:id="rId62"/>
    <p:sldId id="817" r:id="rId63"/>
    <p:sldId id="819" r:id="rId64"/>
    <p:sldId id="820" r:id="rId65"/>
    <p:sldId id="823" r:id="rId66"/>
    <p:sldId id="824" r:id="rId67"/>
    <p:sldId id="825" r:id="rId68"/>
    <p:sldId id="837" r:id="rId69"/>
    <p:sldId id="846" r:id="rId70"/>
    <p:sldId id="847" r:id="rId71"/>
    <p:sldId id="848" r:id="rId72"/>
    <p:sldId id="849" r:id="rId73"/>
    <p:sldId id="850" r:id="rId74"/>
    <p:sldId id="851" r:id="rId75"/>
    <p:sldId id="852" r:id="rId76"/>
    <p:sldId id="853" r:id="rId77"/>
    <p:sldId id="854" r:id="rId78"/>
    <p:sldId id="838" r:id="rId79"/>
    <p:sldId id="839" r:id="rId80"/>
    <p:sldId id="840" r:id="rId81"/>
    <p:sldId id="855" r:id="rId82"/>
    <p:sldId id="856" r:id="rId83"/>
    <p:sldId id="857" r:id="rId84"/>
    <p:sldId id="858" r:id="rId85"/>
    <p:sldId id="859" r:id="rId86"/>
    <p:sldId id="860" r:id="rId87"/>
    <p:sldId id="861" r:id="rId88"/>
    <p:sldId id="841" r:id="rId89"/>
    <p:sldId id="842" r:id="rId90"/>
    <p:sldId id="843" r:id="rId91"/>
    <p:sldId id="862" r:id="rId92"/>
    <p:sldId id="864" r:id="rId93"/>
    <p:sldId id="870" r:id="rId94"/>
    <p:sldId id="871" r:id="rId95"/>
    <p:sldId id="872" r:id="rId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3" autoAdjust="0"/>
    <p:restoredTop sz="99864" autoAdjust="0"/>
  </p:normalViewPr>
  <p:slideViewPr>
    <p:cSldViewPr snapToGrid="0" snapToObjects="1">
      <p:cViewPr varScale="1">
        <p:scale>
          <a:sx n="76" d="100"/>
          <a:sy n="76" d="100"/>
        </p:scale>
        <p:origin x="12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287AE3-470F-48D7-8AFA-31CB247DB669}" type="datetimeFigureOut">
              <a:rPr lang="en-US" smtClean="0"/>
              <a:t>4/2/2019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979886-74EF-4642-AE36-6DD0E190882A}" type="slidenum">
              <a:rPr lang="en-US" smtClean="0"/>
              <a:t>‹#›</a:t>
            </a:fld>
            <a:endParaRPr lang="en-US"/>
          </a:p>
        </p:txBody>
      </p:sp>
    </p:spTree>
    <p:extLst>
      <p:ext uri="{BB962C8B-B14F-4D97-AF65-F5344CB8AC3E}">
        <p14:creationId xmlns:p14="http://schemas.microsoft.com/office/powerpoint/2010/main" val="306038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ED4560C-E380-1943-B5D7-49A23CA338C0}"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879642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D4560C-E380-1943-B5D7-49A23CA338C0}"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795591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D4560C-E380-1943-B5D7-49A23CA338C0}"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20063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D4560C-E380-1943-B5D7-49A23CA338C0}"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1617959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D4560C-E380-1943-B5D7-49A23CA338C0}" type="datetimeFigureOut">
              <a:rPr lang="en-US" smtClean="0"/>
              <a:pPr/>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771452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D4560C-E380-1943-B5D7-49A23CA338C0}" type="datetimeFigureOut">
              <a:rPr lang="en-US" smtClean="0"/>
              <a:pPr/>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296002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D4560C-E380-1943-B5D7-49A23CA338C0}" type="datetimeFigureOut">
              <a:rPr lang="en-US" smtClean="0"/>
              <a:pPr/>
              <a:t>4/2/2019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214133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D4560C-E380-1943-B5D7-49A23CA338C0}" type="datetimeFigureOut">
              <a:rPr lang="en-US" smtClean="0"/>
              <a:pPr/>
              <a:t>4/2/2019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1931544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D4560C-E380-1943-B5D7-49A23CA338C0}" type="datetimeFigureOut">
              <a:rPr lang="en-US" smtClean="0"/>
              <a:pPr/>
              <a:t>4/2/2019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71838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D4560C-E380-1943-B5D7-49A23CA338C0}" type="datetimeFigureOut">
              <a:rPr lang="en-US" smtClean="0"/>
              <a:pPr/>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2596091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D4560C-E380-1943-B5D7-49A23CA338C0}" type="datetimeFigureOut">
              <a:rPr lang="en-US" smtClean="0"/>
              <a:pPr/>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1060536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4560C-E380-1943-B5D7-49A23CA338C0}" type="datetimeFigureOut">
              <a:rPr lang="en-US" smtClean="0"/>
              <a:pPr/>
              <a:t>4/2/2019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DACDF-E1A9-A04C-A5FF-FC2443684BF5}" type="slidenum">
              <a:rPr lang="en-US" smtClean="0"/>
              <a:pPr/>
              <a:t>‹#›</a:t>
            </a:fld>
            <a:endParaRPr lang="en-US"/>
          </a:p>
        </p:txBody>
      </p:sp>
      <p:pic>
        <p:nvPicPr>
          <p:cNvPr id="14" name="Picture 13" descr="Engineering_Powerpoint.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49622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2965312"/>
            <a:ext cx="7772400" cy="1470025"/>
          </a:xfrm>
        </p:spPr>
        <p:txBody>
          <a:bodyPr/>
          <a:lstStyle/>
          <a:p>
            <a:r>
              <a:rPr lang="en-US" dirty="0"/>
              <a:t>Machine Learning Algorithms</a:t>
            </a:r>
          </a:p>
        </p:txBody>
      </p:sp>
      <p:pic>
        <p:nvPicPr>
          <p:cNvPr id="4" name="Picture 3"/>
          <p:cNvPicPr>
            <a:picLocks noChangeAspect="1"/>
          </p:cNvPicPr>
          <p:nvPr/>
        </p:nvPicPr>
        <p:blipFill>
          <a:blip r:embed="rId2"/>
          <a:stretch>
            <a:fillRect/>
          </a:stretch>
        </p:blipFill>
        <p:spPr>
          <a:xfrm>
            <a:off x="36417" y="6618015"/>
            <a:ext cx="989301" cy="212153"/>
          </a:xfrm>
          <a:prstGeom prst="rect">
            <a:avLst/>
          </a:prstGeom>
        </p:spPr>
      </p:pic>
    </p:spTree>
    <p:extLst>
      <p:ext uri="{BB962C8B-B14F-4D97-AF65-F5344CB8AC3E}">
        <p14:creationId xmlns:p14="http://schemas.microsoft.com/office/powerpoint/2010/main" val="3608359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862" y="1981200"/>
            <a:ext cx="9058275" cy="2895600"/>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924549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956" y="1976437"/>
            <a:ext cx="8465761" cy="2659173"/>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282484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775" y="2100262"/>
            <a:ext cx="8934450" cy="2657475"/>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2820476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6057" y="1380042"/>
            <a:ext cx="7514273" cy="2217726"/>
          </a:xfrm>
          <a:prstGeom prst="rect">
            <a:avLst/>
          </a:prstGeom>
        </p:spPr>
      </p:pic>
      <p:pic>
        <p:nvPicPr>
          <p:cNvPr id="3" name="Picture 2"/>
          <p:cNvPicPr>
            <a:picLocks noChangeAspect="1"/>
          </p:cNvPicPr>
          <p:nvPr/>
        </p:nvPicPr>
        <p:blipFill>
          <a:blip r:embed="rId3"/>
          <a:stretch>
            <a:fillRect/>
          </a:stretch>
        </p:blipFill>
        <p:spPr>
          <a:xfrm>
            <a:off x="599412" y="3605005"/>
            <a:ext cx="7510918" cy="2254064"/>
          </a:xfrm>
          <a:prstGeom prst="rect">
            <a:avLst/>
          </a:prstGeom>
        </p:spPr>
      </p:pic>
      <p:pic>
        <p:nvPicPr>
          <p:cNvPr id="5" name="Picture 4"/>
          <p:cNvPicPr>
            <a:picLocks noChangeAspect="1"/>
          </p:cNvPicPr>
          <p:nvPr/>
        </p:nvPicPr>
        <p:blipFill>
          <a:blip r:embed="rId4"/>
          <a:stretch>
            <a:fillRect/>
          </a:stretch>
        </p:blipFill>
        <p:spPr>
          <a:xfrm>
            <a:off x="36417" y="6618015"/>
            <a:ext cx="989301" cy="212153"/>
          </a:xfrm>
          <a:prstGeom prst="rect">
            <a:avLst/>
          </a:prstGeom>
        </p:spPr>
      </p:pic>
    </p:spTree>
    <p:extLst>
      <p:ext uri="{BB962C8B-B14F-4D97-AF65-F5344CB8AC3E}">
        <p14:creationId xmlns:p14="http://schemas.microsoft.com/office/powerpoint/2010/main" val="857314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220" y="1961759"/>
            <a:ext cx="8897509" cy="3686754"/>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3226061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387" y="1662112"/>
            <a:ext cx="9039225" cy="3533775"/>
          </a:xfrm>
          <a:prstGeom prst="rect">
            <a:avLst/>
          </a:prstGeom>
        </p:spPr>
      </p:pic>
      <p:sp>
        <p:nvSpPr>
          <p:cNvPr id="3" name="Rectangle 2"/>
          <p:cNvSpPr/>
          <p:nvPr/>
        </p:nvSpPr>
        <p:spPr>
          <a:xfrm>
            <a:off x="131195" y="3733254"/>
            <a:ext cx="4703197" cy="2031325"/>
          </a:xfrm>
          <a:prstGeom prst="rect">
            <a:avLst/>
          </a:prstGeom>
        </p:spPr>
        <p:txBody>
          <a:bodyPr wrap="square">
            <a:spAutoFit/>
          </a:bodyPr>
          <a:lstStyle/>
          <a:p>
            <a:r>
              <a:rPr lang="en-US" b="1" dirty="0">
                <a:solidFill>
                  <a:srgbClr val="222222"/>
                </a:solidFill>
                <a:latin typeface="Roboto"/>
              </a:rPr>
              <a:t>Least squares</a:t>
            </a:r>
            <a:r>
              <a:rPr lang="en-US" dirty="0">
                <a:solidFill>
                  <a:srgbClr val="222222"/>
                </a:solidFill>
                <a:latin typeface="Roboto"/>
              </a:rPr>
              <a:t> is a statistical </a:t>
            </a:r>
            <a:r>
              <a:rPr lang="en-US" b="1" dirty="0">
                <a:solidFill>
                  <a:srgbClr val="222222"/>
                </a:solidFill>
                <a:latin typeface="Roboto"/>
              </a:rPr>
              <a:t>method</a:t>
            </a:r>
            <a:r>
              <a:rPr lang="en-US" dirty="0">
                <a:solidFill>
                  <a:srgbClr val="222222"/>
                </a:solidFill>
                <a:latin typeface="Roboto"/>
              </a:rPr>
              <a:t> used to determine a line of best fit by minimizing the sum of </a:t>
            </a:r>
            <a:r>
              <a:rPr lang="en-US" b="1" dirty="0">
                <a:solidFill>
                  <a:srgbClr val="222222"/>
                </a:solidFill>
                <a:latin typeface="Roboto"/>
              </a:rPr>
              <a:t>squares</a:t>
            </a:r>
            <a:r>
              <a:rPr lang="en-US" dirty="0">
                <a:solidFill>
                  <a:srgbClr val="222222"/>
                </a:solidFill>
                <a:latin typeface="Roboto"/>
              </a:rPr>
              <a:t> created by a mathematical function. A "</a:t>
            </a:r>
            <a:r>
              <a:rPr lang="en-US" b="1" dirty="0">
                <a:solidFill>
                  <a:srgbClr val="222222"/>
                </a:solidFill>
                <a:latin typeface="Roboto"/>
              </a:rPr>
              <a:t>square</a:t>
            </a:r>
            <a:r>
              <a:rPr lang="en-US" dirty="0">
                <a:solidFill>
                  <a:srgbClr val="222222"/>
                </a:solidFill>
                <a:latin typeface="Roboto"/>
              </a:rPr>
              <a:t>" is determined by squaring the distance between a data point and the regression line.</a:t>
            </a:r>
            <a:endParaRPr lang="en-US" dirty="0"/>
          </a:p>
        </p:txBody>
      </p:sp>
      <p:pic>
        <p:nvPicPr>
          <p:cNvPr id="5" name="Picture 4"/>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597038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525" y="1595437"/>
            <a:ext cx="9163050" cy="3667125"/>
          </a:xfrm>
          <a:prstGeom prst="rect">
            <a:avLst/>
          </a:prstGeom>
        </p:spPr>
      </p:pic>
      <p:pic>
        <p:nvPicPr>
          <p:cNvPr id="5" name="Picture 4"/>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2404838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1692" y="1694165"/>
            <a:ext cx="7955970" cy="3235643"/>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2711828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2345" y="1610099"/>
            <a:ext cx="8298326" cy="3590056"/>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2862596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75" y="1562100"/>
            <a:ext cx="9086850" cy="3733800"/>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577027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3844" y="1198494"/>
            <a:ext cx="7091508" cy="5552164"/>
          </a:xfrm>
          <a:prstGeom prst="rect">
            <a:avLst/>
          </a:prstGeom>
        </p:spPr>
      </p:pic>
      <p:pic>
        <p:nvPicPr>
          <p:cNvPr id="5" name="Picture 4"/>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2050469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50" y="1485900"/>
            <a:ext cx="9105900" cy="3886200"/>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3807888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0931" y="1950179"/>
            <a:ext cx="8813627" cy="3172079"/>
          </a:xfrm>
          <a:prstGeom prst="rect">
            <a:avLst/>
          </a:prstGeom>
        </p:spPr>
      </p:pic>
      <p:pic>
        <p:nvPicPr>
          <p:cNvPr id="6" name="Picture 5"/>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362330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4836" y="1540732"/>
            <a:ext cx="7444569" cy="4018497"/>
          </a:xfrm>
          <a:prstGeom prst="rect">
            <a:avLst/>
          </a:prstGeom>
        </p:spPr>
      </p:pic>
      <p:pic>
        <p:nvPicPr>
          <p:cNvPr id="6" name="Picture 5"/>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4070799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417" y="6618015"/>
            <a:ext cx="989301" cy="212153"/>
          </a:xfrm>
          <a:prstGeom prst="rect">
            <a:avLst/>
          </a:prstGeom>
        </p:spPr>
      </p:pic>
      <p:sp>
        <p:nvSpPr>
          <p:cNvPr id="2" name="Rectangle 1"/>
          <p:cNvSpPr/>
          <p:nvPr/>
        </p:nvSpPr>
        <p:spPr>
          <a:xfrm>
            <a:off x="36417" y="1293824"/>
            <a:ext cx="9255318" cy="4401205"/>
          </a:xfrm>
          <a:prstGeom prst="rect">
            <a:avLst/>
          </a:prstGeom>
        </p:spPr>
        <p:txBody>
          <a:bodyPr wrap="square">
            <a:spAutoFit/>
          </a:bodyPr>
          <a:lstStyle/>
          <a:p>
            <a:r>
              <a:rPr lang="en-US" sz="1400" b="1" dirty="0"/>
              <a:t>Attributes for both student-mat.csv (Math course) and student-por.csv (Portuguese language course) datasets: </a:t>
            </a:r>
            <a:endParaRPr lang="en-US" sz="1400" dirty="0"/>
          </a:p>
          <a:p>
            <a:r>
              <a:rPr lang="en-US" sz="1400" dirty="0"/>
              <a:t>school - student's school (binary: 'GP' - Gabriel Pereira or 'MS' - </a:t>
            </a:r>
            <a:r>
              <a:rPr lang="en-US" sz="1400" dirty="0" err="1"/>
              <a:t>Mousinho</a:t>
            </a:r>
            <a:r>
              <a:rPr lang="en-US" sz="1400" dirty="0"/>
              <a:t> da </a:t>
            </a:r>
            <a:r>
              <a:rPr lang="en-US" sz="1400" dirty="0" err="1"/>
              <a:t>Silveira</a:t>
            </a:r>
            <a:r>
              <a:rPr lang="en-US" sz="1400" dirty="0"/>
              <a:t>) </a:t>
            </a:r>
          </a:p>
          <a:p>
            <a:r>
              <a:rPr lang="en-US" sz="1400" dirty="0"/>
              <a:t>sex - student's sex (binary: 'F' - female or 'M' - male) </a:t>
            </a:r>
          </a:p>
          <a:p>
            <a:r>
              <a:rPr lang="en-US" sz="1400" dirty="0"/>
              <a:t>age - student's age (numeric: from 15 to 22) </a:t>
            </a:r>
          </a:p>
          <a:p>
            <a:r>
              <a:rPr lang="en-US" sz="1400" dirty="0"/>
              <a:t>address - student's home address type (binary: 'U' - urban or 'R' - rural) </a:t>
            </a:r>
          </a:p>
          <a:p>
            <a:r>
              <a:rPr lang="en-US" sz="1400" dirty="0" err="1"/>
              <a:t>famsize</a:t>
            </a:r>
            <a:r>
              <a:rPr lang="en-US" sz="1400" dirty="0"/>
              <a:t> - family size (binary: 'LE3' - less or equal to 3 or 'GT3' - greater than 3) </a:t>
            </a:r>
          </a:p>
          <a:p>
            <a:r>
              <a:rPr lang="en-US" sz="1400" dirty="0" err="1"/>
              <a:t>Pstatus</a:t>
            </a:r>
            <a:r>
              <a:rPr lang="en-US" sz="1400" dirty="0"/>
              <a:t> - parent's cohabitation status (binary: 'T' - living together or 'A' - apart) </a:t>
            </a:r>
          </a:p>
          <a:p>
            <a:r>
              <a:rPr lang="en-US" sz="1400" dirty="0" err="1"/>
              <a:t>Medu</a:t>
            </a:r>
            <a:r>
              <a:rPr lang="en-US" sz="1400" dirty="0"/>
              <a:t> - mother's education (numeric: 0 - none, 1 - primary education (4th grade), 2 â€“ 5th to 9th grade, 3 â€“ secondary education or 4 â€“ higher education) </a:t>
            </a:r>
          </a:p>
          <a:p>
            <a:r>
              <a:rPr lang="en-US" sz="1400" dirty="0" err="1"/>
              <a:t>Fedu</a:t>
            </a:r>
            <a:r>
              <a:rPr lang="en-US" sz="1400" dirty="0"/>
              <a:t> - father's education (numeric: 0 - none, 1 - primary education (4th grade), 2 â€“ 5th to 9th grade, 3 â€“ secondary education or 4 â€“ higher education) </a:t>
            </a:r>
          </a:p>
          <a:p>
            <a:r>
              <a:rPr lang="en-US" sz="1400" dirty="0" err="1"/>
              <a:t>Mjob</a:t>
            </a:r>
            <a:r>
              <a:rPr lang="en-US" sz="1400" dirty="0"/>
              <a:t> - mother's job (nominal: 'teacher', 'health' care related, civil 'services' (e.g. administrative or police), '</a:t>
            </a:r>
            <a:r>
              <a:rPr lang="en-US" sz="1400" dirty="0" err="1"/>
              <a:t>at_home</a:t>
            </a:r>
            <a:r>
              <a:rPr lang="en-US" sz="1400" dirty="0"/>
              <a:t>' or 'other') </a:t>
            </a:r>
          </a:p>
          <a:p>
            <a:r>
              <a:rPr lang="en-US" sz="1400" dirty="0" err="1"/>
              <a:t>Fjob</a:t>
            </a:r>
            <a:r>
              <a:rPr lang="en-US" sz="1400" dirty="0"/>
              <a:t> - father's job (nominal: 'teacher', 'health' care related, civil 'services' (e.g. administrative or police), '</a:t>
            </a:r>
            <a:r>
              <a:rPr lang="en-US" sz="1400" dirty="0" err="1"/>
              <a:t>at_home</a:t>
            </a:r>
            <a:r>
              <a:rPr lang="en-US" sz="1400" dirty="0"/>
              <a:t>' or 'other') </a:t>
            </a:r>
          </a:p>
          <a:p>
            <a:r>
              <a:rPr lang="en-US" sz="1400" dirty="0"/>
              <a:t>reason - reason to choose this school (nominal: close to 'home', school 'reputation', 'course' preference or 'other') </a:t>
            </a:r>
          </a:p>
          <a:p>
            <a:r>
              <a:rPr lang="en-US" sz="1400" dirty="0"/>
              <a:t>guardian - student's guardian (nominal: 'mother', 'father' or 'other') </a:t>
            </a:r>
          </a:p>
          <a:p>
            <a:r>
              <a:rPr lang="en-US" sz="1400" dirty="0" err="1"/>
              <a:t>traveltime</a:t>
            </a:r>
            <a:r>
              <a:rPr lang="en-US" sz="1400" dirty="0"/>
              <a:t> - home to school travel time (numeric: 1 - less than 15 min., 2 - 15 to 30 min., 3 - 30 min. to 1 hour, or 4 - more than 1 hour) </a:t>
            </a:r>
          </a:p>
          <a:p>
            <a:r>
              <a:rPr lang="en-US" sz="1400" dirty="0" err="1"/>
              <a:t>studytime</a:t>
            </a:r>
            <a:r>
              <a:rPr lang="en-US" sz="1400" dirty="0"/>
              <a:t> - weekly study time (numeric: 1 - less than 2 hours, 2 - 2 to 5 hours, 3 - 5 to 10 hours, or 4 - more than 10 hours) </a:t>
            </a:r>
          </a:p>
          <a:p>
            <a:r>
              <a:rPr lang="en-US" sz="1400" dirty="0"/>
              <a:t>failures - number of past class failures (numeric: n if between 1 and 3 , else 4) </a:t>
            </a:r>
          </a:p>
        </p:txBody>
      </p:sp>
    </p:spTree>
    <p:extLst>
      <p:ext uri="{BB962C8B-B14F-4D97-AF65-F5344CB8AC3E}">
        <p14:creationId xmlns:p14="http://schemas.microsoft.com/office/powerpoint/2010/main" val="1472778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417" y="6618015"/>
            <a:ext cx="989301" cy="212153"/>
          </a:xfrm>
          <a:prstGeom prst="rect">
            <a:avLst/>
          </a:prstGeom>
        </p:spPr>
      </p:pic>
      <p:sp>
        <p:nvSpPr>
          <p:cNvPr id="2" name="Rectangle 1"/>
          <p:cNvSpPr/>
          <p:nvPr/>
        </p:nvSpPr>
        <p:spPr>
          <a:xfrm>
            <a:off x="214686" y="1739098"/>
            <a:ext cx="9255318" cy="4401205"/>
          </a:xfrm>
          <a:prstGeom prst="rect">
            <a:avLst/>
          </a:prstGeom>
        </p:spPr>
        <p:txBody>
          <a:bodyPr wrap="square">
            <a:spAutoFit/>
          </a:bodyPr>
          <a:lstStyle/>
          <a:p>
            <a:r>
              <a:rPr lang="en-US" sz="1400" b="1" dirty="0"/>
              <a:t>Attributes for both student-mat.csv (Math course) and student-por.csv (Portuguese language course) datasets: </a:t>
            </a:r>
            <a:endParaRPr lang="en-US" sz="1400" dirty="0"/>
          </a:p>
          <a:p>
            <a:r>
              <a:rPr lang="en-US" sz="1400" dirty="0" err="1"/>
              <a:t>schoolsup</a:t>
            </a:r>
            <a:r>
              <a:rPr lang="en-US" sz="1400" dirty="0"/>
              <a:t> - extra educational support (binary: yes or no) </a:t>
            </a:r>
          </a:p>
          <a:p>
            <a:r>
              <a:rPr lang="en-US" sz="1400" dirty="0" err="1"/>
              <a:t>famsup</a:t>
            </a:r>
            <a:r>
              <a:rPr lang="en-US" sz="1400" dirty="0"/>
              <a:t> - family educational support (binary: yes or no) </a:t>
            </a:r>
          </a:p>
          <a:p>
            <a:r>
              <a:rPr lang="en-US" sz="1400" dirty="0"/>
              <a:t>paid - extra paid classes within the course subject (Math or Portuguese) (binary: yes or no) </a:t>
            </a:r>
          </a:p>
          <a:p>
            <a:r>
              <a:rPr lang="en-US" sz="1400" dirty="0"/>
              <a:t>activities - extra-curricular activities (binary: yes or no) </a:t>
            </a:r>
          </a:p>
          <a:p>
            <a:r>
              <a:rPr lang="en-US" sz="1400" dirty="0"/>
              <a:t>nursery - attended nursery school (binary: yes or no) </a:t>
            </a:r>
          </a:p>
          <a:p>
            <a:r>
              <a:rPr lang="en-US" sz="1400" dirty="0"/>
              <a:t>higher - wants to take higher education (binary: yes or no) </a:t>
            </a:r>
          </a:p>
          <a:p>
            <a:r>
              <a:rPr lang="en-US" sz="1400" dirty="0"/>
              <a:t>internet - Internet access at home (binary: yes or no) </a:t>
            </a:r>
          </a:p>
          <a:p>
            <a:r>
              <a:rPr lang="en-US" sz="1400" dirty="0"/>
              <a:t>romantic - with a romantic relationship (binary: yes or no) </a:t>
            </a:r>
          </a:p>
          <a:p>
            <a:r>
              <a:rPr lang="en-US" sz="1400" dirty="0" err="1"/>
              <a:t>famrel</a:t>
            </a:r>
            <a:r>
              <a:rPr lang="en-US" sz="1400" dirty="0"/>
              <a:t> - quality of family relationships (numeric: from 1 - very bad to 5 - excellent) </a:t>
            </a:r>
          </a:p>
          <a:p>
            <a:r>
              <a:rPr lang="en-US" sz="1400" dirty="0" err="1"/>
              <a:t>freetime</a:t>
            </a:r>
            <a:r>
              <a:rPr lang="en-US" sz="1400" dirty="0"/>
              <a:t> - free time after school (numeric: from 1 - very low to 5 - very high) </a:t>
            </a:r>
          </a:p>
          <a:p>
            <a:r>
              <a:rPr lang="en-US" sz="1400" dirty="0" err="1"/>
              <a:t>goout</a:t>
            </a:r>
            <a:r>
              <a:rPr lang="en-US" sz="1400" dirty="0"/>
              <a:t> - going out with friends (numeric: from 1 - very low to 5 - very high) </a:t>
            </a:r>
          </a:p>
          <a:p>
            <a:r>
              <a:rPr lang="en-US" sz="1400" dirty="0" err="1"/>
              <a:t>Dalc</a:t>
            </a:r>
            <a:r>
              <a:rPr lang="en-US" sz="1400" dirty="0"/>
              <a:t> - workday alcohol consumption (numeric: from 1 - very low to 5 - very high) </a:t>
            </a:r>
          </a:p>
          <a:p>
            <a:r>
              <a:rPr lang="en-US" sz="1400" dirty="0" err="1"/>
              <a:t>Walc</a:t>
            </a:r>
            <a:r>
              <a:rPr lang="en-US" sz="1400" dirty="0"/>
              <a:t> - weekend alcohol consumption (numeric: from 1 - very low to 5 - very high) </a:t>
            </a:r>
          </a:p>
          <a:p>
            <a:r>
              <a:rPr lang="en-US" sz="1400" dirty="0"/>
              <a:t>health - current health status (numeric: from 1 - very bad to 5 - very good) </a:t>
            </a:r>
          </a:p>
          <a:p>
            <a:r>
              <a:rPr lang="en-US" sz="1400" dirty="0"/>
              <a:t>absences - number of school absences (numeric: from 0 to 93) </a:t>
            </a:r>
          </a:p>
          <a:p>
            <a:r>
              <a:rPr lang="en-US" sz="1400" b="1" dirty="0"/>
              <a:t>these grades are related with the course subject, Math or Portuguese:</a:t>
            </a:r>
            <a:endParaRPr lang="en-US" sz="1400" dirty="0"/>
          </a:p>
          <a:p>
            <a:r>
              <a:rPr lang="en-US" sz="1400" dirty="0"/>
              <a:t>G1 - first period grade (numeric: from 0 to 20) </a:t>
            </a:r>
          </a:p>
          <a:p>
            <a:r>
              <a:rPr lang="en-US" sz="1400" dirty="0"/>
              <a:t>G2 - second period grade (numeric: from 0 to 20) </a:t>
            </a:r>
          </a:p>
          <a:p>
            <a:r>
              <a:rPr lang="en-US" sz="1400" dirty="0"/>
              <a:t>G3 - final grade (numeric: from 0 to 20, output target)</a:t>
            </a:r>
            <a:endParaRPr lang="en-US" sz="1400" dirty="0">
              <a:effectLst/>
            </a:endParaRPr>
          </a:p>
        </p:txBody>
      </p:sp>
    </p:spTree>
    <p:extLst>
      <p:ext uri="{BB962C8B-B14F-4D97-AF65-F5344CB8AC3E}">
        <p14:creationId xmlns:p14="http://schemas.microsoft.com/office/powerpoint/2010/main" val="3999029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417" y="6618015"/>
            <a:ext cx="989301" cy="212153"/>
          </a:xfrm>
          <a:prstGeom prst="rect">
            <a:avLst/>
          </a:prstGeom>
        </p:spPr>
      </p:pic>
      <p:sp>
        <p:nvSpPr>
          <p:cNvPr id="2" name="Rectangle 1"/>
          <p:cNvSpPr/>
          <p:nvPr/>
        </p:nvSpPr>
        <p:spPr>
          <a:xfrm>
            <a:off x="381662" y="1972518"/>
            <a:ext cx="8332967" cy="3693319"/>
          </a:xfrm>
          <a:prstGeom prst="rect">
            <a:avLst/>
          </a:prstGeom>
        </p:spPr>
        <p:txBody>
          <a:bodyPr wrap="square">
            <a:spAutoFit/>
          </a:bodyPr>
          <a:lstStyle/>
          <a:p>
            <a:r>
              <a:rPr lang="en-US" b="1" dirty="0">
                <a:latin typeface="inherit"/>
              </a:rPr>
              <a:t>Correlation and </a:t>
            </a:r>
            <a:r>
              <a:rPr lang="en-US" b="1" dirty="0" err="1">
                <a:latin typeface="inherit"/>
              </a:rPr>
              <a:t>CorrPlots</a:t>
            </a:r>
            <a:endParaRPr lang="en-US" b="1" dirty="0">
              <a:latin typeface="inherit"/>
            </a:endParaRPr>
          </a:p>
          <a:p>
            <a:r>
              <a:rPr lang="en-US" dirty="0"/>
              <a:t>From Wikipedia, correlation is defined as:</a:t>
            </a:r>
          </a:p>
          <a:p>
            <a:r>
              <a:rPr lang="en-US" dirty="0"/>
              <a:t>In statistics, dependence or association is any statistical relationship, whether causal or not, between two random variables or two sets of data. Correlation is any of a broad class of statistical relationships involving dependence, though in common usage it most often refers to the extent to which two variables have a linear relationship with each other. Familiar examples of dependent phenomena include the correlation between the physical statures of parents and their offspring, and the correlation between the demand for a product and its price.</a:t>
            </a:r>
          </a:p>
          <a:p>
            <a:endParaRPr lang="en-US" dirty="0"/>
          </a:p>
          <a:p>
            <a:r>
              <a:rPr lang="en-US" dirty="0"/>
              <a:t>Correlation plots are a great way of exploring data and seeing if there are any interaction terms. Let's start off by just grabbing the numeric data (we can't see correlation for categorical data):</a:t>
            </a:r>
            <a:endParaRPr lang="en-US" dirty="0">
              <a:effectLst/>
            </a:endParaRPr>
          </a:p>
        </p:txBody>
      </p:sp>
    </p:spTree>
    <p:extLst>
      <p:ext uri="{BB962C8B-B14F-4D97-AF65-F5344CB8AC3E}">
        <p14:creationId xmlns:p14="http://schemas.microsoft.com/office/powerpoint/2010/main" val="3124453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417" y="6618015"/>
            <a:ext cx="989301" cy="212153"/>
          </a:xfrm>
          <a:prstGeom prst="rect">
            <a:avLst/>
          </a:prstGeom>
        </p:spPr>
      </p:pic>
      <p:sp>
        <p:nvSpPr>
          <p:cNvPr id="2" name="Rectangle 1"/>
          <p:cNvSpPr/>
          <p:nvPr/>
        </p:nvSpPr>
        <p:spPr>
          <a:xfrm>
            <a:off x="418079" y="1822377"/>
            <a:ext cx="8988313" cy="3416320"/>
          </a:xfrm>
          <a:prstGeom prst="rect">
            <a:avLst/>
          </a:prstGeom>
        </p:spPr>
        <p:txBody>
          <a:bodyPr wrap="square">
            <a:spAutoFit/>
          </a:bodyPr>
          <a:lstStyle/>
          <a:p>
            <a:r>
              <a:rPr lang="en-US" sz="1200" dirty="0"/>
              <a:t># The general model of building a linear regression model in R </a:t>
            </a:r>
          </a:p>
          <a:p>
            <a:r>
              <a:rPr lang="en-US" sz="1200" dirty="0"/>
              <a:t># looks like this:</a:t>
            </a:r>
          </a:p>
          <a:p>
            <a:endParaRPr lang="en-US" sz="1200" dirty="0"/>
          </a:p>
          <a:p>
            <a:r>
              <a:rPr lang="en-US" sz="1200" dirty="0"/>
              <a:t>#             model &lt;- lm(y ~ x1 + x2,data)</a:t>
            </a:r>
          </a:p>
          <a:p>
            <a:endParaRPr lang="en-US" sz="1200" dirty="0"/>
          </a:p>
          <a:p>
            <a:r>
              <a:rPr lang="en-US" sz="1200" dirty="0"/>
              <a:t># or to use all the features in your data</a:t>
            </a:r>
          </a:p>
          <a:p>
            <a:endParaRPr lang="en-US" sz="1200" dirty="0"/>
          </a:p>
          <a:p>
            <a:r>
              <a:rPr lang="en-US" sz="1200" dirty="0"/>
              <a:t>#             model &lt;- lm(y ~. , data) # Uses all features</a:t>
            </a:r>
          </a:p>
          <a:p>
            <a:endParaRPr lang="en-US" sz="1200" dirty="0"/>
          </a:p>
          <a:p>
            <a:r>
              <a:rPr lang="en-US" sz="1200" dirty="0"/>
              <a:t># Training our model</a:t>
            </a:r>
          </a:p>
          <a:p>
            <a:r>
              <a:rPr lang="en-US" sz="1200" dirty="0"/>
              <a:t>model &lt;- lm(G3 ~ ., data = train) # or just train</a:t>
            </a:r>
          </a:p>
          <a:p>
            <a:endParaRPr lang="en-US" sz="1200" dirty="0"/>
          </a:p>
          <a:p>
            <a:r>
              <a:rPr lang="en-US" sz="1200" dirty="0"/>
              <a:t>#</a:t>
            </a:r>
          </a:p>
          <a:p>
            <a:r>
              <a:rPr lang="en-US" sz="1200" dirty="0"/>
              <a:t># Residuals:</a:t>
            </a:r>
          </a:p>
          <a:p>
            <a:r>
              <a:rPr lang="en-US" sz="1200" dirty="0"/>
              <a:t>#</a:t>
            </a:r>
          </a:p>
          <a:p>
            <a:r>
              <a:rPr lang="en-US" sz="1200" dirty="0"/>
              <a:t>#         Min      1Q     Median  3Q      Max </a:t>
            </a:r>
          </a:p>
          <a:p>
            <a:r>
              <a:rPr lang="en-US" sz="1200" dirty="0"/>
              <a:t>#         -7.8110 -0.5178 0.2039  1.0340  3.7861</a:t>
            </a:r>
          </a:p>
          <a:p>
            <a:r>
              <a:rPr lang="en-US" sz="1200" dirty="0"/>
              <a:t>#</a:t>
            </a:r>
          </a:p>
        </p:txBody>
      </p:sp>
    </p:spTree>
    <p:extLst>
      <p:ext uri="{BB962C8B-B14F-4D97-AF65-F5344CB8AC3E}">
        <p14:creationId xmlns:p14="http://schemas.microsoft.com/office/powerpoint/2010/main" val="2587522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417" y="6618015"/>
            <a:ext cx="989301" cy="212153"/>
          </a:xfrm>
          <a:prstGeom prst="rect">
            <a:avLst/>
          </a:prstGeom>
        </p:spPr>
      </p:pic>
      <p:sp>
        <p:nvSpPr>
          <p:cNvPr id="2" name="Rectangle 1"/>
          <p:cNvSpPr/>
          <p:nvPr/>
        </p:nvSpPr>
        <p:spPr>
          <a:xfrm>
            <a:off x="531067" y="1256166"/>
            <a:ext cx="7903597" cy="5078313"/>
          </a:xfrm>
          <a:prstGeom prst="rect">
            <a:avLst/>
          </a:prstGeom>
        </p:spPr>
        <p:txBody>
          <a:bodyPr wrap="square">
            <a:spAutoFit/>
          </a:bodyPr>
          <a:lstStyle/>
          <a:p>
            <a:r>
              <a:rPr lang="en-US" dirty="0"/>
              <a:t># The residuals are the difference between the actual values of the variable you're predicting </a:t>
            </a:r>
          </a:p>
          <a:p>
            <a:r>
              <a:rPr lang="en-US" dirty="0"/>
              <a:t># and predicted values from your regression--y - y. </a:t>
            </a:r>
          </a:p>
          <a:p>
            <a:r>
              <a:rPr lang="en-US" dirty="0"/>
              <a:t># For most regressions you want your residuals to look like a normal distribution when plotted. </a:t>
            </a:r>
          </a:p>
          <a:p>
            <a:r>
              <a:rPr lang="en-US" dirty="0"/>
              <a:t># If our residuals are normally distributed, this indicates the mean of the difference between our </a:t>
            </a:r>
          </a:p>
          <a:p>
            <a:r>
              <a:rPr lang="en-US" dirty="0"/>
              <a:t># predictions and the actual values is close to 0 (good) and that when we miss, we're missing both </a:t>
            </a:r>
          </a:p>
          <a:p>
            <a:r>
              <a:rPr lang="en-US" dirty="0"/>
              <a:t># short and long of the actual value, and the likelihood of a miss being far from the actual value </a:t>
            </a:r>
          </a:p>
          <a:p>
            <a:r>
              <a:rPr lang="en-US" dirty="0"/>
              <a:t># gets smaller as the distance from the actual value gets larger.</a:t>
            </a:r>
          </a:p>
          <a:p>
            <a:endParaRPr lang="en-US" dirty="0"/>
          </a:p>
          <a:p>
            <a:r>
              <a:rPr lang="en-US" dirty="0"/>
              <a:t># absences *** - there is a low chance that absences are not significant in calculating G3</a:t>
            </a:r>
          </a:p>
          <a:p>
            <a:r>
              <a:rPr lang="en-US" dirty="0"/>
              <a:t># R-squared - goodness of the model; higher is good</a:t>
            </a:r>
          </a:p>
          <a:p>
            <a:r>
              <a:rPr lang="en-US" dirty="0"/>
              <a:t># High R-squared indicates good correlation, but Correlation does now always imply causation</a:t>
            </a:r>
          </a:p>
        </p:txBody>
      </p:sp>
    </p:spTree>
    <p:extLst>
      <p:ext uri="{BB962C8B-B14F-4D97-AF65-F5344CB8AC3E}">
        <p14:creationId xmlns:p14="http://schemas.microsoft.com/office/powerpoint/2010/main" val="3303253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417" y="6618015"/>
            <a:ext cx="989301" cy="212153"/>
          </a:xfrm>
          <a:prstGeom prst="rect">
            <a:avLst/>
          </a:prstGeom>
        </p:spPr>
      </p:pic>
      <p:sp>
        <p:nvSpPr>
          <p:cNvPr id="2" name="Rectangle 1"/>
          <p:cNvSpPr/>
          <p:nvPr/>
        </p:nvSpPr>
        <p:spPr>
          <a:xfrm>
            <a:off x="338567" y="2710863"/>
            <a:ext cx="8980362" cy="1200329"/>
          </a:xfrm>
          <a:prstGeom prst="rect">
            <a:avLst/>
          </a:prstGeom>
        </p:spPr>
        <p:txBody>
          <a:bodyPr wrap="square">
            <a:spAutoFit/>
          </a:bodyPr>
          <a:lstStyle/>
          <a:p>
            <a:r>
              <a:rPr lang="en-US" b="1" dirty="0">
                <a:latin typeface="inherit"/>
              </a:rPr>
              <a:t>Model Interpretation</a:t>
            </a:r>
          </a:p>
          <a:p>
            <a:r>
              <a:rPr lang="en-US" dirty="0"/>
              <a:t>Understanding requires a general understanding of statistics, check out Wikipedia for overviews on some of these topics, as well as the ISLR book. Here's a quick guide on understanding the model summary:</a:t>
            </a:r>
            <a:endParaRPr lang="en-US" dirty="0">
              <a:effectLst/>
            </a:endParaRPr>
          </a:p>
        </p:txBody>
      </p:sp>
    </p:spTree>
    <p:extLst>
      <p:ext uri="{BB962C8B-B14F-4D97-AF65-F5344CB8AC3E}">
        <p14:creationId xmlns:p14="http://schemas.microsoft.com/office/powerpoint/2010/main" val="3967076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417" y="6618015"/>
            <a:ext cx="989301" cy="212153"/>
          </a:xfrm>
          <a:prstGeom prst="rect">
            <a:avLst/>
          </a:prstGeom>
        </p:spPr>
      </p:pic>
      <p:pic>
        <p:nvPicPr>
          <p:cNvPr id="4" name="Picture 3"/>
          <p:cNvPicPr>
            <a:picLocks noChangeAspect="1"/>
          </p:cNvPicPr>
          <p:nvPr/>
        </p:nvPicPr>
        <p:blipFill>
          <a:blip r:embed="rId3"/>
          <a:stretch>
            <a:fillRect/>
          </a:stretch>
        </p:blipFill>
        <p:spPr>
          <a:xfrm>
            <a:off x="299871" y="1582393"/>
            <a:ext cx="8673537" cy="4381086"/>
          </a:xfrm>
          <a:prstGeom prst="rect">
            <a:avLst/>
          </a:prstGeom>
        </p:spPr>
      </p:pic>
    </p:spTree>
    <p:extLst>
      <p:ext uri="{BB962C8B-B14F-4D97-AF65-F5344CB8AC3E}">
        <p14:creationId xmlns:p14="http://schemas.microsoft.com/office/powerpoint/2010/main" val="2201861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 y="2095500"/>
            <a:ext cx="8915400" cy="2667000"/>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504644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411231" y="1747713"/>
            <a:ext cx="8606147" cy="4215765"/>
          </a:xfrm>
          <a:prstGeom prst="rect">
            <a:avLst/>
          </a:prstGeom>
        </p:spPr>
      </p:pic>
    </p:spTree>
    <p:extLst>
      <p:ext uri="{BB962C8B-B14F-4D97-AF65-F5344CB8AC3E}">
        <p14:creationId xmlns:p14="http://schemas.microsoft.com/office/powerpoint/2010/main" val="3846962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930" y="1373723"/>
            <a:ext cx="8969070" cy="1015663"/>
          </a:xfrm>
          <a:prstGeom prst="rect">
            <a:avLst/>
          </a:prstGeom>
        </p:spPr>
        <p:txBody>
          <a:bodyPr wrap="square">
            <a:spAutoFit/>
          </a:bodyPr>
          <a:lstStyle/>
          <a:p>
            <a:pPr lvl="0" defTabSz="914400" eaLnBrk="0" fontAlgn="base" hangingPunct="0">
              <a:spcBef>
                <a:spcPct val="0"/>
              </a:spcBef>
              <a:spcAft>
                <a:spcPct val="0"/>
              </a:spcAft>
            </a:pPr>
            <a:r>
              <a:rPr lang="en-US" altLang="en-US" sz="2000" dirty="0">
                <a:solidFill>
                  <a:srgbClr val="444444"/>
                </a:solidFill>
                <a:latin typeface="Amazon Ember"/>
              </a:rPr>
              <a:t>We can determine whether a predictive model is under fitting or overfitting the training data by looking at the prediction error on the training data and the evaluation data.                                                           </a:t>
            </a:r>
          </a:p>
        </p:txBody>
      </p:sp>
      <p:sp>
        <p:nvSpPr>
          <p:cNvPr id="3" name="Rectangle 2"/>
          <p:cNvSpPr/>
          <p:nvPr/>
        </p:nvSpPr>
        <p:spPr>
          <a:xfrm>
            <a:off x="174930" y="2637981"/>
            <a:ext cx="8833898" cy="1323439"/>
          </a:xfrm>
          <a:prstGeom prst="rect">
            <a:avLst/>
          </a:prstGeom>
        </p:spPr>
        <p:txBody>
          <a:bodyPr wrap="square">
            <a:spAutoFit/>
          </a:bodyPr>
          <a:lstStyle/>
          <a:p>
            <a:pPr lvl="0" defTabSz="914400" eaLnBrk="0" fontAlgn="base" hangingPunct="0">
              <a:spcBef>
                <a:spcPct val="0"/>
              </a:spcBef>
              <a:spcAft>
                <a:spcPct val="0"/>
              </a:spcAft>
            </a:pPr>
            <a:r>
              <a:rPr lang="en-US" altLang="en-US" sz="2000" dirty="0">
                <a:solidFill>
                  <a:srgbClr val="444444"/>
                </a:solidFill>
                <a:latin typeface="Amazon Ember"/>
              </a:rPr>
              <a:t>Your model is </a:t>
            </a:r>
            <a:r>
              <a:rPr lang="en-US" altLang="en-US" sz="2000" i="1" dirty="0">
                <a:solidFill>
                  <a:srgbClr val="444444"/>
                </a:solidFill>
                <a:latin typeface="Amazon Ember"/>
              </a:rPr>
              <a:t>under fitting</a:t>
            </a:r>
            <a:r>
              <a:rPr lang="en-US" altLang="en-US" sz="2000" dirty="0">
                <a:solidFill>
                  <a:srgbClr val="444444"/>
                </a:solidFill>
                <a:latin typeface="Amazon Ember"/>
              </a:rPr>
              <a:t> the training data when the model performs poorly on the training data. This is because the model is unable to capture the relationship between the input examples (often called X) and the target values (often called Y). </a:t>
            </a:r>
          </a:p>
        </p:txBody>
      </p:sp>
      <p:sp>
        <p:nvSpPr>
          <p:cNvPr id="2" name="Rectangle 1"/>
          <p:cNvSpPr/>
          <p:nvPr/>
        </p:nvSpPr>
        <p:spPr>
          <a:xfrm>
            <a:off x="174930" y="4210015"/>
            <a:ext cx="8833898" cy="1200329"/>
          </a:xfrm>
          <a:prstGeom prst="rect">
            <a:avLst/>
          </a:prstGeom>
        </p:spPr>
        <p:txBody>
          <a:bodyPr wrap="square">
            <a:spAutoFit/>
          </a:bodyPr>
          <a:lstStyle/>
          <a:p>
            <a:pPr lvl="0" defTabSz="914400" eaLnBrk="0" fontAlgn="base" hangingPunct="0">
              <a:spcBef>
                <a:spcPct val="0"/>
              </a:spcBef>
              <a:spcAft>
                <a:spcPct val="0"/>
              </a:spcAft>
            </a:pPr>
            <a:r>
              <a:rPr lang="en-US" altLang="en-US" dirty="0">
                <a:solidFill>
                  <a:srgbClr val="444444"/>
                </a:solidFill>
                <a:latin typeface="Amazon Ember"/>
              </a:rPr>
              <a:t>Your model is </a:t>
            </a:r>
            <a:r>
              <a:rPr lang="en-US" altLang="en-US" i="1" dirty="0">
                <a:solidFill>
                  <a:srgbClr val="444444"/>
                </a:solidFill>
                <a:latin typeface="Amazon Ember"/>
              </a:rPr>
              <a:t>overfitting</a:t>
            </a:r>
            <a:r>
              <a:rPr lang="en-US" altLang="en-US" dirty="0">
                <a:solidFill>
                  <a:srgbClr val="444444"/>
                </a:solidFill>
                <a:latin typeface="Amazon Ember"/>
              </a:rPr>
              <a:t> your training data when you see that the model performs well on the training data but does not perform well on the evaluation data. This is because the model is memorizing the data it has seen and is unable to generalize to unseen examples. </a:t>
            </a:r>
          </a:p>
        </p:txBody>
      </p:sp>
      <p:sp>
        <p:nvSpPr>
          <p:cNvPr id="5" name="Rectangle 4"/>
          <p:cNvSpPr/>
          <p:nvPr/>
        </p:nvSpPr>
        <p:spPr>
          <a:xfrm>
            <a:off x="57674" y="6345342"/>
            <a:ext cx="3095784" cy="369332"/>
          </a:xfrm>
          <a:prstGeom prst="rect">
            <a:avLst/>
          </a:prstGeom>
        </p:spPr>
        <p:txBody>
          <a:bodyPr wrap="none">
            <a:spAutoFit/>
          </a:bodyPr>
          <a:lstStyle/>
          <a:p>
            <a:r>
              <a:rPr lang="en-US" dirty="0"/>
              <a:t>Ref: Amazon Machine Learning</a:t>
            </a:r>
          </a:p>
        </p:txBody>
      </p:sp>
    </p:spTree>
    <p:extLst>
      <p:ext uri="{BB962C8B-B14F-4D97-AF65-F5344CB8AC3E}">
        <p14:creationId xmlns:p14="http://schemas.microsoft.com/office/powerpoint/2010/main" val="3783547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95412" y="2619375"/>
            <a:ext cx="6353175" cy="1619250"/>
          </a:xfrm>
          <a:prstGeom prst="rect">
            <a:avLst/>
          </a:prstGeom>
        </p:spPr>
      </p:pic>
      <p:pic>
        <p:nvPicPr>
          <p:cNvPr id="1026" name="Picture 2" descr="https://docs.aws.amazon.com/machine-learning/latest/dg/images/mlconcepts_image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2212975"/>
            <a:ext cx="6810375" cy="2057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7674" y="6345342"/>
            <a:ext cx="3095784" cy="369332"/>
          </a:xfrm>
          <a:prstGeom prst="rect">
            <a:avLst/>
          </a:prstGeom>
        </p:spPr>
        <p:txBody>
          <a:bodyPr wrap="none">
            <a:spAutoFit/>
          </a:bodyPr>
          <a:lstStyle/>
          <a:p>
            <a:r>
              <a:rPr lang="en-US" dirty="0"/>
              <a:t>Ref: Amazon Machine Learning</a:t>
            </a:r>
          </a:p>
        </p:txBody>
      </p:sp>
    </p:spTree>
    <p:extLst>
      <p:ext uri="{BB962C8B-B14F-4D97-AF65-F5344CB8AC3E}">
        <p14:creationId xmlns:p14="http://schemas.microsoft.com/office/powerpoint/2010/main" val="1678090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300" y="1170871"/>
            <a:ext cx="8915400" cy="5534025"/>
          </a:xfrm>
          <a:prstGeom prst="rect">
            <a:avLst/>
          </a:prstGeom>
        </p:spPr>
      </p:pic>
    </p:spTree>
    <p:extLst>
      <p:ext uri="{BB962C8B-B14F-4D97-AF65-F5344CB8AC3E}">
        <p14:creationId xmlns:p14="http://schemas.microsoft.com/office/powerpoint/2010/main" val="2862897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2392" y="2224656"/>
            <a:ext cx="8550358" cy="2331442"/>
          </a:xfrm>
          <a:prstGeom prst="rect">
            <a:avLst/>
          </a:prstGeom>
        </p:spPr>
      </p:pic>
      <p:pic>
        <p:nvPicPr>
          <p:cNvPr id="5" name="Picture 4"/>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927411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5362" y="1609559"/>
            <a:ext cx="4494161" cy="4298261"/>
          </a:xfrm>
          <a:prstGeom prst="rect">
            <a:avLst/>
          </a:prstGeom>
        </p:spPr>
      </p:pic>
      <p:pic>
        <p:nvPicPr>
          <p:cNvPr id="5" name="Picture 4"/>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940465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1466" y="2160573"/>
            <a:ext cx="8509825" cy="3548358"/>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2741757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5030" y="1522867"/>
            <a:ext cx="8070573" cy="5038987"/>
          </a:xfrm>
          <a:prstGeom prst="rect">
            <a:avLst/>
          </a:prstGeom>
        </p:spPr>
      </p:pic>
      <p:pic>
        <p:nvPicPr>
          <p:cNvPr id="5" name="Picture 4"/>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651058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4850" y="2181225"/>
            <a:ext cx="7734300" cy="2495550"/>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08841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2133600"/>
            <a:ext cx="7924800" cy="2590800"/>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783220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6242" y="2119762"/>
            <a:ext cx="8478576" cy="3134104"/>
          </a:xfrm>
          <a:prstGeom prst="rect">
            <a:avLst/>
          </a:prstGeom>
        </p:spPr>
      </p:pic>
      <p:pic>
        <p:nvPicPr>
          <p:cNvPr id="5" name="Picture 4"/>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028148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8650" y="1719262"/>
            <a:ext cx="7886700" cy="3419475"/>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666798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4375" y="1695450"/>
            <a:ext cx="7715250" cy="3467100"/>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322941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312" y="1790700"/>
            <a:ext cx="7953375" cy="3276600"/>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875475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6347" y="2591562"/>
            <a:ext cx="8180899" cy="1725538"/>
          </a:xfrm>
          <a:prstGeom prst="rect">
            <a:avLst/>
          </a:prstGeom>
        </p:spPr>
      </p:pic>
      <p:pic>
        <p:nvPicPr>
          <p:cNvPr id="5" name="Picture 4"/>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291775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1933575"/>
            <a:ext cx="8229600" cy="2990850"/>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2148214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975" y="2152650"/>
            <a:ext cx="8020050" cy="2552700"/>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1289558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312" y="2138362"/>
            <a:ext cx="7953375" cy="2581275"/>
          </a:xfrm>
          <a:prstGeom prst="rect">
            <a:avLst/>
          </a:prstGeom>
        </p:spPr>
      </p:pic>
      <p:pic>
        <p:nvPicPr>
          <p:cNvPr id="4" name="Picture 3"/>
          <p:cNvPicPr>
            <a:picLocks noChangeAspect="1"/>
          </p:cNvPicPr>
          <p:nvPr/>
        </p:nvPicPr>
        <p:blipFill>
          <a:blip r:embed="rId3"/>
          <a:stretch>
            <a:fillRect/>
          </a:stretch>
        </p:blipFill>
        <p:spPr>
          <a:xfrm>
            <a:off x="1264464" y="4663895"/>
            <a:ext cx="2066925" cy="981075"/>
          </a:xfrm>
          <a:prstGeom prst="rect">
            <a:avLst/>
          </a:prstGeom>
        </p:spPr>
      </p:pic>
      <p:sp>
        <p:nvSpPr>
          <p:cNvPr id="5" name="TextBox 4"/>
          <p:cNvSpPr txBox="1"/>
          <p:nvPr/>
        </p:nvSpPr>
        <p:spPr>
          <a:xfrm>
            <a:off x="4397071" y="4663895"/>
            <a:ext cx="3339548" cy="923330"/>
          </a:xfrm>
          <a:prstGeom prst="rect">
            <a:avLst/>
          </a:prstGeom>
          <a:noFill/>
        </p:spPr>
        <p:txBody>
          <a:bodyPr wrap="square" rtlCol="0">
            <a:spAutoFit/>
          </a:bodyPr>
          <a:lstStyle/>
          <a:p>
            <a:r>
              <a:rPr lang="en-US" dirty="0"/>
              <a:t>TP + TN = 74 + 140 = 214</a:t>
            </a:r>
          </a:p>
          <a:p>
            <a:r>
              <a:rPr lang="en-US" dirty="0"/>
              <a:t>Total = 169 + 99 = 268</a:t>
            </a:r>
          </a:p>
          <a:p>
            <a:r>
              <a:rPr lang="en-US" dirty="0"/>
              <a:t>Correctness: 214/268 = 0.79</a:t>
            </a:r>
          </a:p>
        </p:txBody>
      </p:sp>
      <p:pic>
        <p:nvPicPr>
          <p:cNvPr id="6" name="Picture 5"/>
          <p:cNvPicPr>
            <a:picLocks noChangeAspect="1"/>
          </p:cNvPicPr>
          <p:nvPr/>
        </p:nvPicPr>
        <p:blipFill>
          <a:blip r:embed="rId4"/>
          <a:stretch>
            <a:fillRect/>
          </a:stretch>
        </p:blipFill>
        <p:spPr>
          <a:xfrm>
            <a:off x="36417" y="6618015"/>
            <a:ext cx="989301" cy="212153"/>
          </a:xfrm>
          <a:prstGeom prst="rect">
            <a:avLst/>
          </a:prstGeom>
        </p:spPr>
      </p:pic>
    </p:spTree>
    <p:extLst>
      <p:ext uri="{BB962C8B-B14F-4D97-AF65-F5344CB8AC3E}">
        <p14:creationId xmlns:p14="http://schemas.microsoft.com/office/powerpoint/2010/main" val="1172474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4937" y="1357312"/>
            <a:ext cx="6334125" cy="4143375"/>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90129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5" name="Picture 4"/>
          <p:cNvPicPr>
            <a:picLocks noChangeAspect="1"/>
          </p:cNvPicPr>
          <p:nvPr/>
        </p:nvPicPr>
        <p:blipFill>
          <a:blip r:embed="rId3"/>
          <a:stretch>
            <a:fillRect/>
          </a:stretch>
        </p:blipFill>
        <p:spPr>
          <a:xfrm>
            <a:off x="772942" y="1399430"/>
            <a:ext cx="8019544" cy="4887774"/>
          </a:xfrm>
          <a:prstGeom prst="rect">
            <a:avLst/>
          </a:prstGeom>
        </p:spPr>
      </p:pic>
    </p:spTree>
    <p:extLst>
      <p:ext uri="{BB962C8B-B14F-4D97-AF65-F5344CB8AC3E}">
        <p14:creationId xmlns:p14="http://schemas.microsoft.com/office/powerpoint/2010/main" val="1553078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3" name="Picture 2"/>
          <p:cNvPicPr>
            <a:picLocks noChangeAspect="1"/>
          </p:cNvPicPr>
          <p:nvPr/>
        </p:nvPicPr>
        <p:blipFill>
          <a:blip r:embed="rId3"/>
          <a:stretch>
            <a:fillRect/>
          </a:stretch>
        </p:blipFill>
        <p:spPr>
          <a:xfrm>
            <a:off x="1025718" y="1249032"/>
            <a:ext cx="7379308" cy="4906024"/>
          </a:xfrm>
          <a:prstGeom prst="rect">
            <a:avLst/>
          </a:prstGeom>
        </p:spPr>
      </p:pic>
    </p:spTree>
    <p:extLst>
      <p:ext uri="{BB962C8B-B14F-4D97-AF65-F5344CB8AC3E}">
        <p14:creationId xmlns:p14="http://schemas.microsoft.com/office/powerpoint/2010/main" val="2944134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5295" y="1779684"/>
            <a:ext cx="7940161" cy="2792316"/>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3296067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713203" y="1733384"/>
            <a:ext cx="8059032" cy="3858743"/>
          </a:xfrm>
          <a:prstGeom prst="rect">
            <a:avLst/>
          </a:prstGeom>
        </p:spPr>
      </p:pic>
    </p:spTree>
    <p:extLst>
      <p:ext uri="{BB962C8B-B14F-4D97-AF65-F5344CB8AC3E}">
        <p14:creationId xmlns:p14="http://schemas.microsoft.com/office/powerpoint/2010/main" val="2406782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307587" y="1342644"/>
            <a:ext cx="8642277" cy="4549273"/>
          </a:xfrm>
          <a:prstGeom prst="rect">
            <a:avLst/>
          </a:prstGeom>
        </p:spPr>
      </p:pic>
    </p:spTree>
    <p:extLst>
      <p:ext uri="{BB962C8B-B14F-4D97-AF65-F5344CB8AC3E}">
        <p14:creationId xmlns:p14="http://schemas.microsoft.com/office/powerpoint/2010/main" val="3687060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531067" y="1637969"/>
            <a:ext cx="8143345" cy="4042948"/>
          </a:xfrm>
          <a:prstGeom prst="rect">
            <a:avLst/>
          </a:prstGeom>
        </p:spPr>
      </p:pic>
    </p:spTree>
    <p:extLst>
      <p:ext uri="{BB962C8B-B14F-4D97-AF65-F5344CB8AC3E}">
        <p14:creationId xmlns:p14="http://schemas.microsoft.com/office/powerpoint/2010/main" val="2056710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3" name="Picture 2"/>
          <p:cNvPicPr>
            <a:picLocks noChangeAspect="1"/>
          </p:cNvPicPr>
          <p:nvPr/>
        </p:nvPicPr>
        <p:blipFill>
          <a:blip r:embed="rId3"/>
          <a:stretch>
            <a:fillRect/>
          </a:stretch>
        </p:blipFill>
        <p:spPr>
          <a:xfrm>
            <a:off x="240418" y="1614114"/>
            <a:ext cx="8793381" cy="4451240"/>
          </a:xfrm>
          <a:prstGeom prst="rect">
            <a:avLst/>
          </a:prstGeom>
        </p:spPr>
      </p:pic>
    </p:spTree>
    <p:extLst>
      <p:ext uri="{BB962C8B-B14F-4D97-AF65-F5344CB8AC3E}">
        <p14:creationId xmlns:p14="http://schemas.microsoft.com/office/powerpoint/2010/main" val="65240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3" name="Picture 2"/>
          <p:cNvPicPr>
            <a:picLocks noChangeAspect="1"/>
          </p:cNvPicPr>
          <p:nvPr/>
        </p:nvPicPr>
        <p:blipFill>
          <a:blip r:embed="rId3"/>
          <a:stretch>
            <a:fillRect/>
          </a:stretch>
        </p:blipFill>
        <p:spPr>
          <a:xfrm>
            <a:off x="695168" y="1725433"/>
            <a:ext cx="8085101" cy="3906450"/>
          </a:xfrm>
          <a:prstGeom prst="rect">
            <a:avLst/>
          </a:prstGeom>
        </p:spPr>
      </p:pic>
    </p:spTree>
    <p:extLst>
      <p:ext uri="{BB962C8B-B14F-4D97-AF65-F5344CB8AC3E}">
        <p14:creationId xmlns:p14="http://schemas.microsoft.com/office/powerpoint/2010/main" val="666331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300230" y="1550504"/>
            <a:ext cx="8632688" cy="4359468"/>
          </a:xfrm>
          <a:prstGeom prst="rect">
            <a:avLst/>
          </a:prstGeom>
        </p:spPr>
      </p:pic>
    </p:spTree>
    <p:extLst>
      <p:ext uri="{BB962C8B-B14F-4D97-AF65-F5344CB8AC3E}">
        <p14:creationId xmlns:p14="http://schemas.microsoft.com/office/powerpoint/2010/main" val="2500747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389615" y="1466340"/>
            <a:ext cx="8567032" cy="4206750"/>
          </a:xfrm>
          <a:prstGeom prst="rect">
            <a:avLst/>
          </a:prstGeom>
        </p:spPr>
      </p:pic>
    </p:spTree>
    <p:extLst>
      <p:ext uri="{BB962C8B-B14F-4D97-AF65-F5344CB8AC3E}">
        <p14:creationId xmlns:p14="http://schemas.microsoft.com/office/powerpoint/2010/main" val="1988356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450067" y="1844703"/>
            <a:ext cx="8576609" cy="3627078"/>
          </a:xfrm>
          <a:prstGeom prst="rect">
            <a:avLst/>
          </a:prstGeom>
        </p:spPr>
      </p:pic>
    </p:spTree>
    <p:extLst>
      <p:ext uri="{BB962C8B-B14F-4D97-AF65-F5344CB8AC3E}">
        <p14:creationId xmlns:p14="http://schemas.microsoft.com/office/powerpoint/2010/main" val="1047857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531067" y="2218544"/>
            <a:ext cx="8398772" cy="2708779"/>
          </a:xfrm>
          <a:prstGeom prst="rect">
            <a:avLst/>
          </a:prstGeom>
        </p:spPr>
      </p:pic>
    </p:spTree>
    <p:extLst>
      <p:ext uri="{BB962C8B-B14F-4D97-AF65-F5344CB8AC3E}">
        <p14:creationId xmlns:p14="http://schemas.microsoft.com/office/powerpoint/2010/main" val="411536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620916" y="1645919"/>
            <a:ext cx="8091312" cy="4726305"/>
          </a:xfrm>
          <a:prstGeom prst="rect">
            <a:avLst/>
          </a:prstGeom>
        </p:spPr>
      </p:pic>
    </p:spTree>
    <p:extLst>
      <p:ext uri="{BB962C8B-B14F-4D97-AF65-F5344CB8AC3E}">
        <p14:creationId xmlns:p14="http://schemas.microsoft.com/office/powerpoint/2010/main" val="368787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0" y="1900237"/>
            <a:ext cx="8953500" cy="3057525"/>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789784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620202" y="1396036"/>
            <a:ext cx="8245668" cy="4792977"/>
          </a:xfrm>
          <a:prstGeom prst="rect">
            <a:avLst/>
          </a:prstGeom>
        </p:spPr>
      </p:pic>
    </p:spTree>
    <p:extLst>
      <p:ext uri="{BB962C8B-B14F-4D97-AF65-F5344CB8AC3E}">
        <p14:creationId xmlns:p14="http://schemas.microsoft.com/office/powerpoint/2010/main" val="1879185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620202" y="1701964"/>
            <a:ext cx="8174810" cy="3857074"/>
          </a:xfrm>
          <a:prstGeom prst="rect">
            <a:avLst/>
          </a:prstGeom>
        </p:spPr>
      </p:pic>
    </p:spTree>
    <p:extLst>
      <p:ext uri="{BB962C8B-B14F-4D97-AF65-F5344CB8AC3E}">
        <p14:creationId xmlns:p14="http://schemas.microsoft.com/office/powerpoint/2010/main" val="803215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5" name="Picture 4"/>
          <p:cNvPicPr>
            <a:picLocks noChangeAspect="1"/>
          </p:cNvPicPr>
          <p:nvPr/>
        </p:nvPicPr>
        <p:blipFill>
          <a:blip r:embed="rId3"/>
          <a:stretch>
            <a:fillRect/>
          </a:stretch>
        </p:blipFill>
        <p:spPr>
          <a:xfrm>
            <a:off x="318051" y="1498597"/>
            <a:ext cx="8677855" cy="4434856"/>
          </a:xfrm>
          <a:prstGeom prst="rect">
            <a:avLst/>
          </a:prstGeom>
        </p:spPr>
      </p:pic>
    </p:spTree>
    <p:extLst>
      <p:ext uri="{BB962C8B-B14F-4D97-AF65-F5344CB8AC3E}">
        <p14:creationId xmlns:p14="http://schemas.microsoft.com/office/powerpoint/2010/main" val="3064296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1025718" y="1438774"/>
            <a:ext cx="7592336" cy="5067132"/>
          </a:xfrm>
          <a:prstGeom prst="rect">
            <a:avLst/>
          </a:prstGeom>
        </p:spPr>
      </p:pic>
    </p:spTree>
    <p:extLst>
      <p:ext uri="{BB962C8B-B14F-4D97-AF65-F5344CB8AC3E}">
        <p14:creationId xmlns:p14="http://schemas.microsoft.com/office/powerpoint/2010/main" val="690410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531067" y="1502813"/>
            <a:ext cx="8404984" cy="4712001"/>
          </a:xfrm>
          <a:prstGeom prst="rect">
            <a:avLst/>
          </a:prstGeom>
        </p:spPr>
      </p:pic>
    </p:spTree>
    <p:extLst>
      <p:ext uri="{BB962C8B-B14F-4D97-AF65-F5344CB8AC3E}">
        <p14:creationId xmlns:p14="http://schemas.microsoft.com/office/powerpoint/2010/main" val="2839150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747423" y="2092338"/>
            <a:ext cx="7940578" cy="3361967"/>
          </a:xfrm>
          <a:prstGeom prst="rect">
            <a:avLst/>
          </a:prstGeom>
        </p:spPr>
      </p:pic>
    </p:spTree>
    <p:extLst>
      <p:ext uri="{BB962C8B-B14F-4D97-AF65-F5344CB8AC3E}">
        <p14:creationId xmlns:p14="http://schemas.microsoft.com/office/powerpoint/2010/main" val="510035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432065" y="1789042"/>
            <a:ext cx="8524865" cy="3816863"/>
          </a:xfrm>
          <a:prstGeom prst="rect">
            <a:avLst/>
          </a:prstGeom>
        </p:spPr>
      </p:pic>
    </p:spTree>
    <p:extLst>
      <p:ext uri="{BB962C8B-B14F-4D97-AF65-F5344CB8AC3E}">
        <p14:creationId xmlns:p14="http://schemas.microsoft.com/office/powerpoint/2010/main" val="1413203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531067" y="1908314"/>
            <a:ext cx="8179328" cy="3665054"/>
          </a:xfrm>
          <a:prstGeom prst="rect">
            <a:avLst/>
          </a:prstGeom>
        </p:spPr>
      </p:pic>
    </p:spTree>
    <p:extLst>
      <p:ext uri="{BB962C8B-B14F-4D97-AF65-F5344CB8AC3E}">
        <p14:creationId xmlns:p14="http://schemas.microsoft.com/office/powerpoint/2010/main" val="4288942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660912" y="1924216"/>
            <a:ext cx="8077571" cy="3742428"/>
          </a:xfrm>
          <a:prstGeom prst="rect">
            <a:avLst/>
          </a:prstGeom>
        </p:spPr>
      </p:pic>
    </p:spTree>
    <p:extLst>
      <p:ext uri="{BB962C8B-B14F-4D97-AF65-F5344CB8AC3E}">
        <p14:creationId xmlns:p14="http://schemas.microsoft.com/office/powerpoint/2010/main" val="811156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531067" y="1521302"/>
            <a:ext cx="8259141" cy="4502754"/>
          </a:xfrm>
          <a:prstGeom prst="rect">
            <a:avLst/>
          </a:prstGeom>
        </p:spPr>
      </p:pic>
    </p:spTree>
    <p:extLst>
      <p:ext uri="{BB962C8B-B14F-4D97-AF65-F5344CB8AC3E}">
        <p14:creationId xmlns:p14="http://schemas.microsoft.com/office/powerpoint/2010/main" val="3832463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1600200"/>
            <a:ext cx="9067800" cy="3657600"/>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3153736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316239" y="1407381"/>
            <a:ext cx="8588652" cy="4526725"/>
          </a:xfrm>
          <a:prstGeom prst="rect">
            <a:avLst/>
          </a:prstGeom>
        </p:spPr>
      </p:pic>
    </p:spTree>
    <p:extLst>
      <p:ext uri="{BB962C8B-B14F-4D97-AF65-F5344CB8AC3E}">
        <p14:creationId xmlns:p14="http://schemas.microsoft.com/office/powerpoint/2010/main" val="3628494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695915" y="1689452"/>
            <a:ext cx="7645960" cy="4006950"/>
          </a:xfrm>
          <a:prstGeom prst="rect">
            <a:avLst/>
          </a:prstGeom>
        </p:spPr>
      </p:pic>
    </p:spTree>
    <p:extLst>
      <p:ext uri="{BB962C8B-B14F-4D97-AF65-F5344CB8AC3E}">
        <p14:creationId xmlns:p14="http://schemas.microsoft.com/office/powerpoint/2010/main" val="4250096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3" name="Picture 2"/>
          <p:cNvPicPr>
            <a:picLocks noChangeAspect="1"/>
          </p:cNvPicPr>
          <p:nvPr/>
        </p:nvPicPr>
        <p:blipFill>
          <a:blip r:embed="rId3"/>
          <a:stretch>
            <a:fillRect/>
          </a:stretch>
        </p:blipFill>
        <p:spPr>
          <a:xfrm>
            <a:off x="381663" y="1531647"/>
            <a:ext cx="8333016" cy="4381586"/>
          </a:xfrm>
          <a:prstGeom prst="rect">
            <a:avLst/>
          </a:prstGeom>
        </p:spPr>
      </p:pic>
    </p:spTree>
    <p:extLst>
      <p:ext uri="{BB962C8B-B14F-4D97-AF65-F5344CB8AC3E}">
        <p14:creationId xmlns:p14="http://schemas.microsoft.com/office/powerpoint/2010/main" val="273422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283222" y="1618394"/>
            <a:ext cx="8687011" cy="4676745"/>
          </a:xfrm>
          <a:prstGeom prst="rect">
            <a:avLst/>
          </a:prstGeom>
        </p:spPr>
      </p:pic>
    </p:spTree>
    <p:extLst>
      <p:ext uri="{BB962C8B-B14F-4D97-AF65-F5344CB8AC3E}">
        <p14:creationId xmlns:p14="http://schemas.microsoft.com/office/powerpoint/2010/main" val="567392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364141" y="1384055"/>
            <a:ext cx="8305094" cy="5133659"/>
          </a:xfrm>
          <a:prstGeom prst="rect">
            <a:avLst/>
          </a:prstGeom>
        </p:spPr>
      </p:pic>
    </p:spTree>
    <p:extLst>
      <p:ext uri="{BB962C8B-B14F-4D97-AF65-F5344CB8AC3E}">
        <p14:creationId xmlns:p14="http://schemas.microsoft.com/office/powerpoint/2010/main" val="35523557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381661" y="1614636"/>
            <a:ext cx="8515847" cy="3951069"/>
          </a:xfrm>
          <a:prstGeom prst="rect">
            <a:avLst/>
          </a:prstGeom>
        </p:spPr>
      </p:pic>
    </p:spTree>
    <p:extLst>
      <p:ext uri="{BB962C8B-B14F-4D97-AF65-F5344CB8AC3E}">
        <p14:creationId xmlns:p14="http://schemas.microsoft.com/office/powerpoint/2010/main" val="33705600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667910" y="1826285"/>
            <a:ext cx="7997558" cy="4103436"/>
          </a:xfrm>
          <a:prstGeom prst="rect">
            <a:avLst/>
          </a:prstGeom>
        </p:spPr>
      </p:pic>
    </p:spTree>
    <p:extLst>
      <p:ext uri="{BB962C8B-B14F-4D97-AF65-F5344CB8AC3E}">
        <p14:creationId xmlns:p14="http://schemas.microsoft.com/office/powerpoint/2010/main" val="1315203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606903" y="1632555"/>
            <a:ext cx="7830939" cy="4141238"/>
          </a:xfrm>
          <a:prstGeom prst="rect">
            <a:avLst/>
          </a:prstGeom>
        </p:spPr>
      </p:pic>
    </p:spTree>
    <p:extLst>
      <p:ext uri="{BB962C8B-B14F-4D97-AF65-F5344CB8AC3E}">
        <p14:creationId xmlns:p14="http://schemas.microsoft.com/office/powerpoint/2010/main" val="21946194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461176" y="1622830"/>
            <a:ext cx="8444540" cy="4380853"/>
          </a:xfrm>
          <a:prstGeom prst="rect">
            <a:avLst/>
          </a:prstGeom>
        </p:spPr>
      </p:pic>
    </p:spTree>
    <p:extLst>
      <p:ext uri="{BB962C8B-B14F-4D97-AF65-F5344CB8AC3E}">
        <p14:creationId xmlns:p14="http://schemas.microsoft.com/office/powerpoint/2010/main" val="2797957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531067" y="1875783"/>
            <a:ext cx="8357064" cy="3871584"/>
          </a:xfrm>
          <a:prstGeom prst="rect">
            <a:avLst/>
          </a:prstGeom>
        </p:spPr>
      </p:pic>
    </p:spTree>
    <p:extLst>
      <p:ext uri="{BB962C8B-B14F-4D97-AF65-F5344CB8AC3E}">
        <p14:creationId xmlns:p14="http://schemas.microsoft.com/office/powerpoint/2010/main" val="264043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0592" y="1705057"/>
            <a:ext cx="7180276" cy="2226265"/>
          </a:xfrm>
          <a:prstGeom prst="rect">
            <a:avLst/>
          </a:prstGeom>
        </p:spPr>
      </p:pic>
      <p:pic>
        <p:nvPicPr>
          <p:cNvPr id="3" name="Picture 2"/>
          <p:cNvPicPr>
            <a:picLocks noChangeAspect="1"/>
          </p:cNvPicPr>
          <p:nvPr/>
        </p:nvPicPr>
        <p:blipFill>
          <a:blip r:embed="rId3"/>
          <a:stretch>
            <a:fillRect/>
          </a:stretch>
        </p:blipFill>
        <p:spPr>
          <a:xfrm>
            <a:off x="513522" y="3597385"/>
            <a:ext cx="7334416" cy="2187998"/>
          </a:xfrm>
          <a:prstGeom prst="rect">
            <a:avLst/>
          </a:prstGeom>
        </p:spPr>
      </p:pic>
      <p:pic>
        <p:nvPicPr>
          <p:cNvPr id="5" name="Picture 4"/>
          <p:cNvPicPr>
            <a:picLocks noChangeAspect="1"/>
          </p:cNvPicPr>
          <p:nvPr/>
        </p:nvPicPr>
        <p:blipFill>
          <a:blip r:embed="rId4"/>
          <a:stretch>
            <a:fillRect/>
          </a:stretch>
        </p:blipFill>
        <p:spPr>
          <a:xfrm>
            <a:off x="36417" y="6618015"/>
            <a:ext cx="989301" cy="212153"/>
          </a:xfrm>
          <a:prstGeom prst="rect">
            <a:avLst/>
          </a:prstGeom>
        </p:spPr>
      </p:pic>
    </p:spTree>
    <p:extLst>
      <p:ext uri="{BB962C8B-B14F-4D97-AF65-F5344CB8AC3E}">
        <p14:creationId xmlns:p14="http://schemas.microsoft.com/office/powerpoint/2010/main" val="36109817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373711" y="1866506"/>
            <a:ext cx="8495634" cy="4163362"/>
          </a:xfrm>
          <a:prstGeom prst="rect">
            <a:avLst/>
          </a:prstGeom>
        </p:spPr>
      </p:pic>
    </p:spTree>
    <p:extLst>
      <p:ext uri="{BB962C8B-B14F-4D97-AF65-F5344CB8AC3E}">
        <p14:creationId xmlns:p14="http://schemas.microsoft.com/office/powerpoint/2010/main" val="18004758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453223" y="1814536"/>
            <a:ext cx="8468139" cy="3807416"/>
          </a:xfrm>
          <a:prstGeom prst="rect">
            <a:avLst/>
          </a:prstGeom>
        </p:spPr>
      </p:pic>
    </p:spTree>
    <p:extLst>
      <p:ext uri="{BB962C8B-B14F-4D97-AF65-F5344CB8AC3E}">
        <p14:creationId xmlns:p14="http://schemas.microsoft.com/office/powerpoint/2010/main" val="38891644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238539" y="1648281"/>
            <a:ext cx="8724535" cy="4543073"/>
          </a:xfrm>
          <a:prstGeom prst="rect">
            <a:avLst/>
          </a:prstGeom>
        </p:spPr>
      </p:pic>
    </p:spTree>
    <p:extLst>
      <p:ext uri="{BB962C8B-B14F-4D97-AF65-F5344CB8AC3E}">
        <p14:creationId xmlns:p14="http://schemas.microsoft.com/office/powerpoint/2010/main" val="2473168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817295" y="1836696"/>
            <a:ext cx="7878172" cy="3945905"/>
          </a:xfrm>
          <a:prstGeom prst="rect">
            <a:avLst/>
          </a:prstGeom>
        </p:spPr>
      </p:pic>
    </p:spTree>
    <p:extLst>
      <p:ext uri="{BB962C8B-B14F-4D97-AF65-F5344CB8AC3E}">
        <p14:creationId xmlns:p14="http://schemas.microsoft.com/office/powerpoint/2010/main" val="1586389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531067" y="1440776"/>
            <a:ext cx="8084952" cy="4657577"/>
          </a:xfrm>
          <a:prstGeom prst="rect">
            <a:avLst/>
          </a:prstGeom>
        </p:spPr>
      </p:pic>
    </p:spTree>
    <p:extLst>
      <p:ext uri="{BB962C8B-B14F-4D97-AF65-F5344CB8AC3E}">
        <p14:creationId xmlns:p14="http://schemas.microsoft.com/office/powerpoint/2010/main" val="15059173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360440" y="1747879"/>
            <a:ext cx="8590488" cy="4372564"/>
          </a:xfrm>
          <a:prstGeom prst="rect">
            <a:avLst/>
          </a:prstGeom>
        </p:spPr>
      </p:pic>
    </p:spTree>
    <p:extLst>
      <p:ext uri="{BB962C8B-B14F-4D97-AF65-F5344CB8AC3E}">
        <p14:creationId xmlns:p14="http://schemas.microsoft.com/office/powerpoint/2010/main" val="3868518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3" name="Picture 2"/>
          <p:cNvPicPr>
            <a:picLocks noChangeAspect="1"/>
          </p:cNvPicPr>
          <p:nvPr/>
        </p:nvPicPr>
        <p:blipFill>
          <a:blip r:embed="rId3"/>
          <a:stretch>
            <a:fillRect/>
          </a:stretch>
        </p:blipFill>
        <p:spPr>
          <a:xfrm>
            <a:off x="338824" y="1828799"/>
            <a:ext cx="8639035" cy="4269349"/>
          </a:xfrm>
          <a:prstGeom prst="rect">
            <a:avLst/>
          </a:prstGeom>
        </p:spPr>
      </p:pic>
    </p:spTree>
    <p:extLst>
      <p:ext uri="{BB962C8B-B14F-4D97-AF65-F5344CB8AC3E}">
        <p14:creationId xmlns:p14="http://schemas.microsoft.com/office/powerpoint/2010/main" val="8300016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373200" y="1828800"/>
            <a:ext cx="8621388" cy="3901377"/>
          </a:xfrm>
          <a:prstGeom prst="rect">
            <a:avLst/>
          </a:prstGeom>
        </p:spPr>
      </p:pic>
    </p:spTree>
    <p:extLst>
      <p:ext uri="{BB962C8B-B14F-4D97-AF65-F5344CB8AC3E}">
        <p14:creationId xmlns:p14="http://schemas.microsoft.com/office/powerpoint/2010/main" val="3835092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707666" y="1923907"/>
            <a:ext cx="7750574" cy="3511846"/>
          </a:xfrm>
          <a:prstGeom prst="rect">
            <a:avLst/>
          </a:prstGeom>
        </p:spPr>
      </p:pic>
    </p:spTree>
    <p:extLst>
      <p:ext uri="{BB962C8B-B14F-4D97-AF65-F5344CB8AC3E}">
        <p14:creationId xmlns:p14="http://schemas.microsoft.com/office/powerpoint/2010/main" val="16833417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723569" y="1545009"/>
            <a:ext cx="8167374" cy="4301662"/>
          </a:xfrm>
          <a:prstGeom prst="rect">
            <a:avLst/>
          </a:prstGeom>
        </p:spPr>
      </p:pic>
    </p:spTree>
    <p:extLst>
      <p:ext uri="{BB962C8B-B14F-4D97-AF65-F5344CB8AC3E}">
        <p14:creationId xmlns:p14="http://schemas.microsoft.com/office/powerpoint/2010/main" val="4057006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1871662"/>
            <a:ext cx="9124950" cy="3114675"/>
          </a:xfrm>
          <a:prstGeom prst="rect">
            <a:avLst/>
          </a:prstGeom>
        </p:spPr>
      </p:pic>
      <p:pic>
        <p:nvPicPr>
          <p:cNvPr id="4" name="Picture 3"/>
          <p:cNvPicPr>
            <a:picLocks noChangeAspect="1"/>
          </p:cNvPicPr>
          <p:nvPr/>
        </p:nvPicPr>
        <p:blipFill>
          <a:blip r:embed="rId3"/>
          <a:stretch>
            <a:fillRect/>
          </a:stretch>
        </p:blipFill>
        <p:spPr>
          <a:xfrm>
            <a:off x="36417" y="6618015"/>
            <a:ext cx="989301" cy="212153"/>
          </a:xfrm>
          <a:prstGeom prst="rect">
            <a:avLst/>
          </a:prstGeom>
        </p:spPr>
      </p:pic>
    </p:spTree>
    <p:extLst>
      <p:ext uri="{BB962C8B-B14F-4D97-AF65-F5344CB8AC3E}">
        <p14:creationId xmlns:p14="http://schemas.microsoft.com/office/powerpoint/2010/main" val="3994855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137565" y="1579695"/>
            <a:ext cx="8905790" cy="4690577"/>
          </a:xfrm>
          <a:prstGeom prst="rect">
            <a:avLst/>
          </a:prstGeom>
        </p:spPr>
      </p:pic>
    </p:spTree>
    <p:extLst>
      <p:ext uri="{BB962C8B-B14F-4D97-AF65-F5344CB8AC3E}">
        <p14:creationId xmlns:p14="http://schemas.microsoft.com/office/powerpoint/2010/main" val="19796639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270345" y="1792042"/>
            <a:ext cx="8641170" cy="4175331"/>
          </a:xfrm>
          <a:prstGeom prst="rect">
            <a:avLst/>
          </a:prstGeom>
        </p:spPr>
      </p:pic>
    </p:spTree>
    <p:extLst>
      <p:ext uri="{BB962C8B-B14F-4D97-AF65-F5344CB8AC3E}">
        <p14:creationId xmlns:p14="http://schemas.microsoft.com/office/powerpoint/2010/main" val="36340905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453225" y="1952701"/>
            <a:ext cx="8313522" cy="3847719"/>
          </a:xfrm>
          <a:prstGeom prst="rect">
            <a:avLst/>
          </a:prstGeom>
        </p:spPr>
      </p:pic>
    </p:spTree>
    <p:extLst>
      <p:ext uri="{BB962C8B-B14F-4D97-AF65-F5344CB8AC3E}">
        <p14:creationId xmlns:p14="http://schemas.microsoft.com/office/powerpoint/2010/main" val="33515383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403975" y="1270450"/>
            <a:ext cx="8435098" cy="5188090"/>
          </a:xfrm>
          <a:prstGeom prst="rect">
            <a:avLst/>
          </a:prstGeom>
        </p:spPr>
      </p:pic>
    </p:spTree>
    <p:extLst>
      <p:ext uri="{BB962C8B-B14F-4D97-AF65-F5344CB8AC3E}">
        <p14:creationId xmlns:p14="http://schemas.microsoft.com/office/powerpoint/2010/main" val="38048148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3" name="Picture 2"/>
          <p:cNvPicPr>
            <a:picLocks noChangeAspect="1"/>
          </p:cNvPicPr>
          <p:nvPr/>
        </p:nvPicPr>
        <p:blipFill>
          <a:blip r:embed="rId3"/>
          <a:stretch>
            <a:fillRect/>
          </a:stretch>
        </p:blipFill>
        <p:spPr>
          <a:xfrm>
            <a:off x="1205714" y="1700960"/>
            <a:ext cx="6991519" cy="4649419"/>
          </a:xfrm>
          <a:prstGeom prst="rect">
            <a:avLst/>
          </a:prstGeom>
        </p:spPr>
      </p:pic>
    </p:spTree>
    <p:extLst>
      <p:ext uri="{BB962C8B-B14F-4D97-AF65-F5344CB8AC3E}">
        <p14:creationId xmlns:p14="http://schemas.microsoft.com/office/powerpoint/2010/main" val="160144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17" y="6618015"/>
            <a:ext cx="989301" cy="212153"/>
          </a:xfrm>
          <a:prstGeom prst="rect">
            <a:avLst/>
          </a:prstGeom>
        </p:spPr>
      </p:pic>
      <p:pic>
        <p:nvPicPr>
          <p:cNvPr id="2" name="Picture 1"/>
          <p:cNvPicPr>
            <a:picLocks noChangeAspect="1"/>
          </p:cNvPicPr>
          <p:nvPr/>
        </p:nvPicPr>
        <p:blipFill>
          <a:blip r:embed="rId3"/>
          <a:stretch>
            <a:fillRect/>
          </a:stretch>
        </p:blipFill>
        <p:spPr>
          <a:xfrm>
            <a:off x="797742" y="1876507"/>
            <a:ext cx="7915506" cy="3861669"/>
          </a:xfrm>
          <a:prstGeom prst="rect">
            <a:avLst/>
          </a:prstGeom>
        </p:spPr>
      </p:pic>
    </p:spTree>
    <p:extLst>
      <p:ext uri="{BB962C8B-B14F-4D97-AF65-F5344CB8AC3E}">
        <p14:creationId xmlns:p14="http://schemas.microsoft.com/office/powerpoint/2010/main" val="30881696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39683</TotalTime>
  <Words>1322</Words>
  <Application>Microsoft Office PowerPoint</Application>
  <PresentationFormat>On-screen Show (4:3)</PresentationFormat>
  <Paragraphs>82</Paragraphs>
  <Slides>95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Amazon Ember</vt:lpstr>
      <vt:lpstr>Arial</vt:lpstr>
      <vt:lpstr>Calibri</vt:lpstr>
      <vt:lpstr>inherit</vt:lpstr>
      <vt:lpstr>Roboto</vt:lpstr>
      <vt:lpstr>Office Theme</vt:lpstr>
      <vt:lpstr>Machine Learning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lxe072000</dc:creator>
  <cp:lastModifiedBy>Nevle, Matthew August</cp:lastModifiedBy>
  <cp:revision>269</cp:revision>
  <dcterms:created xsi:type="dcterms:W3CDTF">2011-08-25T15:49:05Z</dcterms:created>
  <dcterms:modified xsi:type="dcterms:W3CDTF">2019-04-03T02:59:10Z</dcterms:modified>
</cp:coreProperties>
</file>